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8"/>
  </p:notesMasterIdLst>
  <p:sldIdLst>
    <p:sldId id="258" r:id="rId2"/>
    <p:sldId id="274" r:id="rId3"/>
    <p:sldId id="257" r:id="rId4"/>
    <p:sldId id="259" r:id="rId5"/>
    <p:sldId id="260" r:id="rId6"/>
    <p:sldId id="273" r:id="rId7"/>
  </p:sldIdLst>
  <p:sldSz cx="9144000" cy="5143500" type="screen16x9"/>
  <p:notesSz cx="6858000" cy="9144000"/>
  <p:embeddedFontLst>
    <p:embeddedFont>
      <p:font typeface="Montserrat" pitchFamily="2" charset="77"/>
      <p:regular r:id="rId9"/>
      <p:bold r:id="rId10"/>
      <p:italic r:id="rId11"/>
      <p:boldItalic r:id="rId12"/>
    </p:embeddedFont>
    <p:embeddedFont>
      <p:font typeface="Raleway" pitchFamily="2" charset="77"/>
      <p:regular r:id="rId13"/>
      <p:bold r:id="rId14"/>
      <p:italic r:id="rId15"/>
      <p:boldItalic r:id="rId16"/>
    </p:embeddedFont>
    <p:embeddedFont>
      <p:font typeface="Vidaloka" panose="02000504000000020004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274">
          <p15:clr>
            <a:srgbClr val="9AA0A6"/>
          </p15:clr>
        </p15:guide>
        <p15:guide id="2" orient="horz" pos="242">
          <p15:clr>
            <a:srgbClr val="9AA0A6"/>
          </p15:clr>
        </p15:guide>
        <p15:guide id="3" orient="horz" pos="162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80"/>
    <p:restoredTop sz="96296"/>
  </p:normalViewPr>
  <p:slideViewPr>
    <p:cSldViewPr snapToGrid="0">
      <p:cViewPr varScale="1">
        <p:scale>
          <a:sx n="163" d="100"/>
          <a:sy n="163" d="100"/>
        </p:scale>
        <p:origin x="424" y="176"/>
      </p:cViewPr>
      <p:guideLst>
        <p:guide pos="4274"/>
        <p:guide orient="horz" pos="242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0c83d886e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70c83d886e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0c83d886e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70c83d886e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4917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4a266257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4a266257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0c83d886e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0c83d886e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1D1D1B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925200" y="925200"/>
            <a:ext cx="7293300" cy="3293100"/>
          </a:xfrm>
          <a:prstGeom prst="rect">
            <a:avLst/>
          </a:prstGeom>
          <a:solidFill>
            <a:srgbClr val="00010A">
              <a:alpha val="4077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453950" y="2763850"/>
            <a:ext cx="2236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1188450" y="1194900"/>
            <a:ext cx="6767100" cy="2753700"/>
          </a:xfrm>
          <a:prstGeom prst="rect">
            <a:avLst/>
          </a:prstGeom>
          <a:noFill/>
          <a:ln w="9525" cap="flat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1188150" y="3948600"/>
            <a:ext cx="6767100" cy="11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1D1D1B"/>
                </a:solidFill>
              </a:defRPr>
            </a:lvl1pPr>
            <a:lvl2pPr lvl="1" rtl="0">
              <a:buNone/>
              <a:defRPr>
                <a:solidFill>
                  <a:srgbClr val="1D1D1B"/>
                </a:solidFill>
              </a:defRPr>
            </a:lvl2pPr>
            <a:lvl3pPr lvl="2" rtl="0">
              <a:buNone/>
              <a:defRPr>
                <a:solidFill>
                  <a:srgbClr val="1D1D1B"/>
                </a:solidFill>
              </a:defRPr>
            </a:lvl3pPr>
            <a:lvl4pPr lvl="3" rtl="0">
              <a:buNone/>
              <a:defRPr>
                <a:solidFill>
                  <a:srgbClr val="1D1D1B"/>
                </a:solidFill>
              </a:defRPr>
            </a:lvl4pPr>
            <a:lvl5pPr lvl="4" rtl="0">
              <a:buNone/>
              <a:defRPr>
                <a:solidFill>
                  <a:srgbClr val="1D1D1B"/>
                </a:solidFill>
              </a:defRPr>
            </a:lvl5pPr>
            <a:lvl6pPr lvl="5" rtl="0">
              <a:buNone/>
              <a:defRPr>
                <a:solidFill>
                  <a:srgbClr val="1D1D1B"/>
                </a:solidFill>
              </a:defRPr>
            </a:lvl6pPr>
            <a:lvl7pPr lvl="6" rtl="0">
              <a:buNone/>
              <a:defRPr>
                <a:solidFill>
                  <a:srgbClr val="1D1D1B"/>
                </a:solidFill>
              </a:defRPr>
            </a:lvl7pPr>
            <a:lvl8pPr lvl="7" rtl="0">
              <a:buNone/>
              <a:defRPr>
                <a:solidFill>
                  <a:srgbClr val="1D1D1B"/>
                </a:solidFill>
              </a:defRPr>
            </a:lvl8pPr>
            <a:lvl9pPr lvl="8" rtl="0">
              <a:buNone/>
              <a:defRPr>
                <a:solidFill>
                  <a:srgbClr val="1D1D1B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779975" y="2161800"/>
            <a:ext cx="55839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ctr" rtl="0">
              <a:spcBef>
                <a:spcPts val="60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4290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800"/>
              <a:buFont typeface="Montserrat"/>
              <a:buChar char="▫"/>
              <a:defRPr sz="1800"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3593400" y="212050"/>
            <a:ext cx="1957200" cy="9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1D1D1B"/>
                </a:solidFill>
                <a:latin typeface="Vidaloka"/>
                <a:ea typeface="Vidaloka"/>
                <a:cs typeface="Vidaloka"/>
                <a:sym typeface="Vidaloka"/>
              </a:rPr>
              <a:t>“</a:t>
            </a:r>
            <a:endParaRPr sz="7200">
              <a:solidFill>
                <a:srgbClr val="1D1D1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1D1D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5283650" y="205975"/>
            <a:ext cx="3148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5001600" y="1425025"/>
            <a:ext cx="3712800" cy="3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60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Font typeface="Raleway"/>
              <a:buChar char="▫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88150" y="1194900"/>
            <a:ext cx="2195700" cy="27537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1pPr>
            <a:lvl2pPr lvl="1" rt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2pPr>
            <a:lvl3pPr lvl="2" rt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3pPr>
            <a:lvl4pPr lvl="3" rt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4pPr>
            <a:lvl5pPr lvl="4" rt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5pPr>
            <a:lvl6pPr lvl="5" rt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6pPr>
            <a:lvl7pPr lvl="6" rt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7pPr>
            <a:lvl8pPr lvl="7" rt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8pPr>
            <a:lvl9pPr lvl="8" rt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5283650" y="205975"/>
            <a:ext cx="3148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1"/>
          </p:nvPr>
        </p:nvSpPr>
        <p:spPr>
          <a:xfrm>
            <a:off x="4980050" y="1349425"/>
            <a:ext cx="1799100" cy="26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▫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2"/>
          </p:nvPr>
        </p:nvSpPr>
        <p:spPr>
          <a:xfrm>
            <a:off x="6887597" y="1349425"/>
            <a:ext cx="1799100" cy="26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▫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▫"/>
              <a:defRPr sz="12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1188150" y="1194900"/>
            <a:ext cx="21957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5283650" y="205975"/>
            <a:ext cx="3148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1188150" y="1194900"/>
            <a:ext cx="21957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body" idx="1"/>
          </p:nvPr>
        </p:nvSpPr>
        <p:spPr>
          <a:xfrm>
            <a:off x="4572000" y="4101500"/>
            <a:ext cx="45720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200"/>
              <a:buNone/>
              <a:defRPr sz="1200"/>
            </a:lvl1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1188150" y="1194900"/>
            <a:ext cx="21957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 type="blank">
  <p:cSld name="BLANK">
    <p:bg>
      <p:bgPr>
        <a:solidFill>
          <a:srgbClr val="1D1D1B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1188450" y="1194900"/>
            <a:ext cx="6767100" cy="27537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1188150" y="3948600"/>
            <a:ext cx="6767100" cy="11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light">
  <p:cSld name="BLANK_1">
    <p:bg>
      <p:bgPr>
        <a:solidFill>
          <a:srgbClr val="FFFFFF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1188450" y="1194900"/>
            <a:ext cx="6767100" cy="2753700"/>
          </a:xfrm>
          <a:prstGeom prst="rect">
            <a:avLst/>
          </a:prstGeom>
          <a:noFill/>
          <a:ln w="9525" cap="flat" cmpd="sng">
            <a:solidFill>
              <a:srgbClr val="1D1D1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1188450" y="3948600"/>
            <a:ext cx="6767100" cy="11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1D1D1B"/>
                </a:solidFill>
              </a:defRPr>
            </a:lvl1pPr>
            <a:lvl2pPr lvl="1" rtl="0">
              <a:buNone/>
              <a:defRPr>
                <a:solidFill>
                  <a:srgbClr val="1D1D1B"/>
                </a:solidFill>
              </a:defRPr>
            </a:lvl2pPr>
            <a:lvl3pPr lvl="2" rtl="0">
              <a:buNone/>
              <a:defRPr>
                <a:solidFill>
                  <a:srgbClr val="1D1D1B"/>
                </a:solidFill>
              </a:defRPr>
            </a:lvl3pPr>
            <a:lvl4pPr lvl="3" rtl="0">
              <a:buNone/>
              <a:defRPr>
                <a:solidFill>
                  <a:srgbClr val="1D1D1B"/>
                </a:solidFill>
              </a:defRPr>
            </a:lvl4pPr>
            <a:lvl5pPr lvl="4" rtl="0">
              <a:buNone/>
              <a:defRPr>
                <a:solidFill>
                  <a:srgbClr val="1D1D1B"/>
                </a:solidFill>
              </a:defRPr>
            </a:lvl5pPr>
            <a:lvl6pPr lvl="5" rtl="0">
              <a:buNone/>
              <a:defRPr>
                <a:solidFill>
                  <a:srgbClr val="1D1D1B"/>
                </a:solidFill>
              </a:defRPr>
            </a:lvl6pPr>
            <a:lvl7pPr lvl="6" rtl="0">
              <a:buNone/>
              <a:defRPr>
                <a:solidFill>
                  <a:srgbClr val="1D1D1B"/>
                </a:solidFill>
              </a:defRPr>
            </a:lvl7pPr>
            <a:lvl8pPr lvl="7" rtl="0">
              <a:buNone/>
              <a:defRPr>
                <a:solidFill>
                  <a:srgbClr val="1D1D1B"/>
                </a:solidFill>
              </a:defRPr>
            </a:lvl8pPr>
            <a:lvl9pPr lvl="8" rtl="0">
              <a:buNone/>
              <a:defRPr>
                <a:solidFill>
                  <a:srgbClr val="1D1D1B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283650" y="205975"/>
            <a:ext cx="3148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b="1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001600" y="1425025"/>
            <a:ext cx="3712800" cy="3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6574"/>
              </a:buClr>
              <a:buSzPts val="1300"/>
              <a:buFont typeface="Raleway"/>
              <a:buChar char="▫"/>
              <a:defRPr sz="1300">
                <a:solidFill>
                  <a:srgbClr val="57657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88150" y="1194900"/>
            <a:ext cx="2195700" cy="27537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buNone/>
              <a:defRPr sz="6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awlegal.it/mappa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pallacanestro, nero, scuro, vetro&#10;&#10;Descrizione generata automaticamente">
            <a:extLst>
              <a:ext uri="{FF2B5EF4-FFF2-40B4-BE49-F238E27FC236}">
                <a16:creationId xmlns:a16="http://schemas.microsoft.com/office/drawing/2014/main" id="{EA33B44D-D191-A04D-ADF0-756CD4125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Google Shape;50;p11">
            <a:extLst>
              <a:ext uri="{FF2B5EF4-FFF2-40B4-BE49-F238E27FC236}">
                <a16:creationId xmlns:a16="http://schemas.microsoft.com/office/drawing/2014/main" id="{34A3AAA5-80F5-904A-94B1-EBE0B253ED5A}"/>
              </a:ext>
            </a:extLst>
          </p:cNvPr>
          <p:cNvSpPr txBox="1"/>
          <p:nvPr/>
        </p:nvSpPr>
        <p:spPr>
          <a:xfrm>
            <a:off x="-1" y="4783015"/>
            <a:ext cx="3014505" cy="36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© Marko Bogdanović, Enrico Gargioni, Pierre Feniello</a:t>
            </a:r>
          </a:p>
        </p:txBody>
      </p:sp>
      <p:sp>
        <p:nvSpPr>
          <p:cNvPr id="9" name="Google Shape;49;p11">
            <a:extLst>
              <a:ext uri="{FF2B5EF4-FFF2-40B4-BE49-F238E27FC236}">
                <a16:creationId xmlns:a16="http://schemas.microsoft.com/office/drawing/2014/main" id="{11FF75BE-DE21-9346-A641-83E32F563141}"/>
              </a:ext>
            </a:extLst>
          </p:cNvPr>
          <p:cNvSpPr txBox="1">
            <a:spLocks/>
          </p:cNvSpPr>
          <p:nvPr/>
        </p:nvSpPr>
        <p:spPr>
          <a:xfrm>
            <a:off x="3256487" y="2047618"/>
            <a:ext cx="2837153" cy="1048264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lang="it-IT" sz="1200" dirty="0">
              <a:solidFill>
                <a:schemeClr val="tx1"/>
              </a:solidFill>
            </a:endParaRPr>
          </a:p>
          <a:p>
            <a:r>
              <a:rPr lang="it-IT" sz="1200" dirty="0">
                <a:solidFill>
                  <a:schemeClr val="tx1"/>
                </a:solidFill>
              </a:rPr>
              <a:t>HACKtheDOC 2020</a:t>
            </a:r>
          </a:p>
          <a:p>
            <a:endParaRPr lang="it-IT" sz="800" dirty="0">
              <a:solidFill>
                <a:schemeClr val="tx1"/>
              </a:solidFill>
            </a:endParaRPr>
          </a:p>
          <a:p>
            <a:r>
              <a:rPr lang="it-IT" sz="2000" dirty="0">
                <a:solidFill>
                  <a:schemeClr val="tx1"/>
                </a:solidFill>
              </a:rPr>
              <a:t>BRAIN ON PRIVACY</a:t>
            </a:r>
          </a:p>
          <a:p>
            <a:endParaRPr lang="it-IT" sz="800" dirty="0">
              <a:solidFill>
                <a:schemeClr val="tx1"/>
              </a:solidFill>
            </a:endParaRPr>
          </a:p>
          <a:p>
            <a:r>
              <a:rPr lang="it-IT" sz="1200" i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Team AW LEGAL®</a:t>
            </a:r>
          </a:p>
          <a:p>
            <a:pPr algn="l"/>
            <a:endParaRPr lang="it-IT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Immagine che contiene scuro, missile, razzo&#10;&#10;Descrizione generata automaticamente">
            <a:extLst>
              <a:ext uri="{FF2B5EF4-FFF2-40B4-BE49-F238E27FC236}">
                <a16:creationId xmlns:a16="http://schemas.microsoft.com/office/drawing/2014/main" id="{6FB54B37-6001-6F46-BC53-F41CE7D3D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F636F582-E1E4-304A-B1EB-15B68EE61CBD}"/>
              </a:ext>
            </a:extLst>
          </p:cNvPr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5" name="Google Shape;65;p13"/>
          <p:cNvSpPr txBox="1"/>
          <p:nvPr/>
        </p:nvSpPr>
        <p:spPr>
          <a:xfrm>
            <a:off x="859719" y="1159682"/>
            <a:ext cx="2195700" cy="2169963"/>
          </a:xfrm>
          <a:prstGeom prst="rect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050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«Il trattamento dei dati personali dovrebbe essere </a:t>
            </a:r>
            <a:r>
              <a:rPr lang="it-IT" sz="1200" b="1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al servizio </a:t>
            </a:r>
            <a:r>
              <a:rPr lang="it-IT" sz="1200" b="1" dirty="0">
                <a:solidFill>
                  <a:schemeClr val="bg1"/>
                </a:solidFill>
                <a:latin typeface="Raleway"/>
                <a:sym typeface="Raleway"/>
              </a:rPr>
              <a:t>dell’uomo</a:t>
            </a:r>
            <a:r>
              <a:rPr lang="it-IT" sz="1050" dirty="0">
                <a:solidFill>
                  <a:schemeClr val="bg1"/>
                </a:solidFill>
                <a:latin typeface="Raleway"/>
                <a:sym typeface="Raleway"/>
              </a:rPr>
              <a:t>»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it-IT" sz="1050" dirty="0">
              <a:solidFill>
                <a:schemeClr val="bg1"/>
              </a:solidFill>
              <a:latin typeface="Raleway"/>
              <a:sym typeface="Raleway"/>
            </a:endParaRPr>
          </a:p>
          <a:p>
            <a:r>
              <a:rPr lang="it-IT" sz="1050" dirty="0">
                <a:solidFill>
                  <a:schemeClr val="bg1"/>
                </a:solidFill>
                <a:latin typeface="Raleway"/>
                <a:sym typeface="Raleway"/>
              </a:rPr>
              <a:t>«È </a:t>
            </a:r>
            <a:r>
              <a:rPr lang="it-IT" sz="1050" dirty="0">
                <a:solidFill>
                  <a:schemeClr val="bg1"/>
                </a:solidFill>
                <a:latin typeface="Raleway"/>
              </a:rPr>
              <a:t>opportuno che le persone fisiche abbiano il </a:t>
            </a:r>
            <a:r>
              <a:rPr lang="it-IT" sz="1200" b="1" dirty="0">
                <a:solidFill>
                  <a:schemeClr val="bg1"/>
                </a:solidFill>
                <a:latin typeface="Raleway"/>
              </a:rPr>
              <a:t>controllo dei dati personali</a:t>
            </a:r>
            <a:r>
              <a:rPr lang="it-IT" sz="1050" dirty="0">
                <a:solidFill>
                  <a:schemeClr val="bg1"/>
                </a:solidFill>
                <a:latin typeface="Raleway"/>
              </a:rPr>
              <a:t> che li riguardano» </a:t>
            </a:r>
            <a:endParaRPr lang="it-IT" sz="1050" dirty="0">
              <a:solidFill>
                <a:schemeClr val="bg1"/>
              </a:solidFill>
              <a:latin typeface="Raleway"/>
              <a:sym typeface="Raleway"/>
            </a:endParaRPr>
          </a:p>
          <a:p>
            <a:pPr lvl="0">
              <a:buClr>
                <a:schemeClr val="dk1"/>
              </a:buClr>
              <a:buSzPts val="1100"/>
            </a:pPr>
            <a:endParaRPr lang="it-IT" sz="1050" dirty="0">
              <a:solidFill>
                <a:schemeClr val="bg1"/>
              </a:solidFill>
              <a:latin typeface="Raleway"/>
              <a:sym typeface="Raleway"/>
            </a:endParaRPr>
          </a:p>
          <a:p>
            <a:pPr lvl="0">
              <a:buClr>
                <a:schemeClr val="dk1"/>
              </a:buClr>
              <a:buSzPts val="1100"/>
            </a:pPr>
            <a:endParaRPr lang="it-IT" sz="1050" dirty="0">
              <a:solidFill>
                <a:schemeClr val="bg1"/>
              </a:solidFill>
              <a:latin typeface="Raleway"/>
              <a:sym typeface="Raleway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it-IT" sz="900" dirty="0">
                <a:solidFill>
                  <a:schemeClr val="bg1"/>
                </a:solidFill>
                <a:latin typeface="Raleway"/>
                <a:sym typeface="Raleway"/>
              </a:rPr>
              <a:t>Considerando n. 4 e n. 5 del Reg. UE 679/2016 (GDPR)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3633798" y="154512"/>
            <a:ext cx="3552633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dirty="0">
                <a:solidFill>
                  <a:srgbClr val="000000"/>
                </a:solidFill>
                <a:highlight>
                  <a:srgbClr val="FFFFFF"/>
                </a:highlight>
              </a:rPr>
            </a:br>
            <a:r>
              <a:rPr lang="it-IT" dirty="0">
                <a:solidFill>
                  <a:schemeClr val="bg1"/>
                </a:solidFill>
              </a:rPr>
              <a:t>EXPECTATIONS</a:t>
            </a:r>
            <a:br>
              <a:rPr lang="it-IT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Google Shape;65;p13">
            <a:extLst>
              <a:ext uri="{FF2B5EF4-FFF2-40B4-BE49-F238E27FC236}">
                <a16:creationId xmlns:a16="http://schemas.microsoft.com/office/drawing/2014/main" id="{8BA2E1AC-C515-BC4D-A356-930AB79D2C19}"/>
              </a:ext>
            </a:extLst>
          </p:cNvPr>
          <p:cNvSpPr txBox="1"/>
          <p:nvPr/>
        </p:nvSpPr>
        <p:spPr>
          <a:xfrm>
            <a:off x="6088581" y="1159682"/>
            <a:ext cx="2195700" cy="2169964"/>
          </a:xfrm>
          <a:prstGeom prst="rect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1050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«</a:t>
            </a:r>
            <a:r>
              <a:rPr lang="it-IT" sz="1050" dirty="0">
                <a:solidFill>
                  <a:schemeClr val="bg1"/>
                </a:solidFill>
                <a:latin typeface="Raleway"/>
              </a:rPr>
              <a:t>Il principio della trasparenza impone che le informazioni e le comunicazioni […] siano </a:t>
            </a:r>
            <a:r>
              <a:rPr lang="it-IT" sz="1200" b="1" dirty="0">
                <a:solidFill>
                  <a:schemeClr val="bg1"/>
                </a:solidFill>
                <a:latin typeface="Raleway"/>
              </a:rPr>
              <a:t>facilmente accessibili e comprensibili </a:t>
            </a:r>
            <a:r>
              <a:rPr lang="it-IT" sz="1050" dirty="0">
                <a:solidFill>
                  <a:schemeClr val="bg1"/>
                </a:solidFill>
                <a:latin typeface="Raleway"/>
              </a:rPr>
              <a:t>e che sia utilizzato un </a:t>
            </a:r>
            <a:r>
              <a:rPr lang="it-IT" sz="1200" b="1" dirty="0">
                <a:solidFill>
                  <a:schemeClr val="bg1"/>
                </a:solidFill>
                <a:latin typeface="Raleway"/>
              </a:rPr>
              <a:t>linguaggio semplice e chiaro</a:t>
            </a:r>
            <a:r>
              <a:rPr lang="it-IT" sz="1050" dirty="0">
                <a:solidFill>
                  <a:schemeClr val="bg1"/>
                </a:solidFill>
                <a:latin typeface="Raleway"/>
              </a:rPr>
              <a:t>» </a:t>
            </a:r>
            <a:endParaRPr lang="it-IT" sz="1050" dirty="0">
              <a:solidFill>
                <a:schemeClr val="bg1"/>
              </a:solidFill>
              <a:latin typeface="Raleway"/>
              <a:sym typeface="Raleway"/>
            </a:endParaRPr>
          </a:p>
          <a:p>
            <a:pPr lvl="0">
              <a:buClr>
                <a:schemeClr val="dk1"/>
              </a:buClr>
              <a:buSzPts val="1100"/>
            </a:pPr>
            <a:endParaRPr lang="it-IT" sz="1050" dirty="0">
              <a:solidFill>
                <a:schemeClr val="bg1"/>
              </a:solidFill>
              <a:latin typeface="Raleway"/>
              <a:sym typeface="Raleway"/>
            </a:endParaRPr>
          </a:p>
          <a:p>
            <a:pPr lvl="0">
              <a:buClr>
                <a:schemeClr val="dk1"/>
              </a:buClr>
              <a:buSzPts val="1100"/>
            </a:pPr>
            <a:endParaRPr lang="it-IT" sz="1050" dirty="0">
              <a:solidFill>
                <a:schemeClr val="bg1"/>
              </a:solidFill>
              <a:latin typeface="Raleway"/>
              <a:sym typeface="Raleway"/>
            </a:endParaRPr>
          </a:p>
          <a:p>
            <a:pPr lvl="0">
              <a:buClr>
                <a:schemeClr val="dk1"/>
              </a:buClr>
              <a:buSzPts val="1100"/>
            </a:pPr>
            <a:endParaRPr lang="it-IT" sz="1050" dirty="0">
              <a:solidFill>
                <a:schemeClr val="bg1"/>
              </a:solidFill>
              <a:latin typeface="Raleway"/>
              <a:sym typeface="Raleway"/>
            </a:endParaRPr>
          </a:p>
          <a:p>
            <a:pPr>
              <a:buClr>
                <a:schemeClr val="dk1"/>
              </a:buClr>
              <a:buSzPts val="1100"/>
            </a:pPr>
            <a:r>
              <a:rPr lang="it-IT" sz="900" dirty="0">
                <a:solidFill>
                  <a:schemeClr val="bg1"/>
                </a:solidFill>
                <a:latin typeface="Raleway"/>
                <a:sym typeface="Raleway"/>
              </a:rPr>
              <a:t>Linee guida sulla trasparenza WP29 del 29.11.2017  (mod.. del 11.04.2018)</a:t>
            </a:r>
          </a:p>
          <a:p>
            <a:pPr>
              <a:buClr>
                <a:schemeClr val="dk1"/>
              </a:buClr>
              <a:buSzPts val="1100"/>
            </a:pPr>
            <a:endParaRPr lang="it-IT" sz="900" dirty="0">
              <a:solidFill>
                <a:schemeClr val="bg1"/>
              </a:solidFill>
              <a:latin typeface="Raleway"/>
              <a:sym typeface="Raleway"/>
            </a:endParaRPr>
          </a:p>
          <a:p>
            <a:pPr>
              <a:buClr>
                <a:schemeClr val="dk1"/>
              </a:buClr>
              <a:buSzPts val="1100"/>
            </a:pPr>
            <a:endParaRPr lang="it-IT" sz="900" dirty="0">
              <a:solidFill>
                <a:schemeClr val="bg1"/>
              </a:solidFill>
              <a:latin typeface="Raleway"/>
              <a:sym typeface="Raleway"/>
            </a:endParaRPr>
          </a:p>
          <a:p>
            <a:pPr>
              <a:buClr>
                <a:schemeClr val="dk1"/>
              </a:buClr>
              <a:buSzPts val="1100"/>
            </a:pPr>
            <a:endParaRPr lang="it-IT" sz="900" dirty="0">
              <a:solidFill>
                <a:schemeClr val="bg1"/>
              </a:solidFill>
              <a:latin typeface="Raleway"/>
              <a:sym typeface="Raleway"/>
            </a:endParaRPr>
          </a:p>
          <a:p>
            <a:pPr>
              <a:buClr>
                <a:schemeClr val="dk1"/>
              </a:buClr>
              <a:buSzPts val="1100"/>
            </a:pPr>
            <a:endParaRPr lang="it-IT" sz="900" dirty="0">
              <a:solidFill>
                <a:schemeClr val="bg1"/>
              </a:solidFill>
              <a:latin typeface="Raleway"/>
              <a:sym typeface="Raleway"/>
            </a:endParaRPr>
          </a:p>
          <a:p>
            <a:pPr>
              <a:buClr>
                <a:schemeClr val="dk1"/>
              </a:buClr>
              <a:buSzPts val="1100"/>
            </a:pPr>
            <a:endParaRPr lang="it-IT" sz="900" dirty="0">
              <a:solidFill>
                <a:schemeClr val="bg1"/>
              </a:solidFill>
              <a:latin typeface="Raleway"/>
              <a:sym typeface="Raleway"/>
            </a:endParaRPr>
          </a:p>
          <a:p>
            <a:pPr>
              <a:buClr>
                <a:schemeClr val="dk1"/>
              </a:buClr>
              <a:buSzPts val="1100"/>
            </a:pPr>
            <a:endParaRPr lang="it-IT" sz="900" dirty="0">
              <a:solidFill>
                <a:schemeClr val="bg1"/>
              </a:solidFill>
              <a:latin typeface="Raleway"/>
              <a:sym typeface="Raleway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800" b="1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50;p11">
            <a:extLst>
              <a:ext uri="{FF2B5EF4-FFF2-40B4-BE49-F238E27FC236}">
                <a16:creationId xmlns:a16="http://schemas.microsoft.com/office/drawing/2014/main" id="{D9EBC59C-BD70-094E-B3AC-1F586DF54E00}"/>
              </a:ext>
            </a:extLst>
          </p:cNvPr>
          <p:cNvSpPr txBox="1"/>
          <p:nvPr/>
        </p:nvSpPr>
        <p:spPr>
          <a:xfrm>
            <a:off x="-1" y="4783015"/>
            <a:ext cx="3014505" cy="36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© Marko Bogdanović, Enrico Gargioni, Pierre Feniello</a:t>
            </a:r>
          </a:p>
        </p:txBody>
      </p:sp>
    </p:spTree>
    <p:extLst>
      <p:ext uri="{BB962C8B-B14F-4D97-AF65-F5344CB8AC3E}">
        <p14:creationId xmlns:p14="http://schemas.microsoft.com/office/powerpoint/2010/main" val="2066576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2E06827A-E4E4-E74F-8B53-E5735F317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7148946" cy="5143500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78F864C9-4404-6C49-AF3A-2CD3A262CF71}"/>
              </a:ext>
            </a:extLst>
          </p:cNvPr>
          <p:cNvSpPr/>
          <p:nvPr/>
        </p:nvSpPr>
        <p:spPr>
          <a:xfrm>
            <a:off x="6771094" y="-1"/>
            <a:ext cx="2363782" cy="51434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Google Shape;59;p12"/>
          <p:cNvSpPr txBox="1"/>
          <p:nvPr/>
        </p:nvSpPr>
        <p:spPr>
          <a:xfrm>
            <a:off x="6861778" y="1543296"/>
            <a:ext cx="2195700" cy="2217672"/>
          </a:xfrm>
          <a:prstGeom prst="rect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it-IT" sz="11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Nel 2008 si è stimato che l’utente medio avesse bisogno di quasi 250 ore l’anno per visionare le privacy policy di tutti i siti visitati.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1000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1000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Fonte: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2017, </a:t>
            </a:r>
            <a:r>
              <a:rPr lang="it-IT" sz="800" dirty="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Busniness</a:t>
            </a:r>
            <a:r>
              <a:rPr lang="it-IT" sz="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Insider Italia, aut. Florian </a:t>
            </a:r>
            <a:r>
              <a:rPr lang="it-IT" sz="800" dirty="0" err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Shaub</a:t>
            </a:r>
            <a:r>
              <a:rPr lang="it-IT" sz="800" dirty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(già, Ohio State Technology Law Journal). </a:t>
            </a:r>
            <a:endParaRPr sz="800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00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" name="Google Shape;58;p12"/>
          <p:cNvSpPr txBox="1">
            <a:spLocks noGrp="1"/>
          </p:cNvSpPr>
          <p:nvPr>
            <p:ph type="title"/>
          </p:nvPr>
        </p:nvSpPr>
        <p:spPr>
          <a:xfrm>
            <a:off x="6861776" y="161074"/>
            <a:ext cx="2195701" cy="12530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>
                <a:solidFill>
                  <a:schemeClr val="bg1"/>
                </a:solidFill>
              </a:rPr>
            </a:br>
            <a:br>
              <a:rPr lang="en" dirty="0">
                <a:solidFill>
                  <a:schemeClr val="bg1"/>
                </a:solidFill>
              </a:rPr>
            </a:br>
            <a:r>
              <a:rPr lang="en" dirty="0">
                <a:solidFill>
                  <a:schemeClr val="bg1"/>
                </a:solidFill>
              </a:rPr>
              <a:t>MORE IS POLICY,</a:t>
            </a:r>
            <a:br>
              <a:rPr lang="en" dirty="0">
                <a:solidFill>
                  <a:schemeClr val="bg1"/>
                </a:solidFill>
              </a:rPr>
            </a:br>
            <a:r>
              <a:rPr lang="en" dirty="0">
                <a:solidFill>
                  <a:schemeClr val="bg1"/>
                </a:solidFill>
              </a:rPr>
              <a:t>LESS IS PRIVACY…</a:t>
            </a:r>
            <a:br>
              <a:rPr lang="en" dirty="0">
                <a:solidFill>
                  <a:schemeClr val="bg1"/>
                </a:solidFill>
              </a:rPr>
            </a:br>
            <a:endParaRPr dirty="0">
              <a:solidFill>
                <a:schemeClr val="bg1"/>
              </a:solidFill>
            </a:endParaRPr>
          </a:p>
        </p:txBody>
      </p:sp>
      <p:sp>
        <p:nvSpPr>
          <p:cNvPr id="12" name="Google Shape;50;p11">
            <a:extLst>
              <a:ext uri="{FF2B5EF4-FFF2-40B4-BE49-F238E27FC236}">
                <a16:creationId xmlns:a16="http://schemas.microsoft.com/office/drawing/2014/main" id="{2BA0A060-3EBF-1E45-9F66-4E8646BF6EFA}"/>
              </a:ext>
            </a:extLst>
          </p:cNvPr>
          <p:cNvSpPr txBox="1"/>
          <p:nvPr/>
        </p:nvSpPr>
        <p:spPr>
          <a:xfrm>
            <a:off x="-1" y="4783015"/>
            <a:ext cx="3014505" cy="36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© Marko Bogdanović, Enrico Gargioni, Pierre Feniello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parete, interni, sedile&#10;&#10;Descrizione generata automaticamente">
            <a:extLst>
              <a:ext uri="{FF2B5EF4-FFF2-40B4-BE49-F238E27FC236}">
                <a16:creationId xmlns:a16="http://schemas.microsoft.com/office/drawing/2014/main" id="{64FF5941-3D17-E847-87C4-1020452B4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D71C8027-F696-4544-9F7E-57BE7F3F46FC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Google Shape;49;p11">
            <a:extLst>
              <a:ext uri="{FF2B5EF4-FFF2-40B4-BE49-F238E27FC236}">
                <a16:creationId xmlns:a16="http://schemas.microsoft.com/office/drawing/2014/main" id="{62DD1100-1127-244B-912E-4B7E04308629}"/>
              </a:ext>
            </a:extLst>
          </p:cNvPr>
          <p:cNvSpPr txBox="1">
            <a:spLocks/>
          </p:cNvSpPr>
          <p:nvPr/>
        </p:nvSpPr>
        <p:spPr>
          <a:xfrm>
            <a:off x="528442" y="2047618"/>
            <a:ext cx="4292889" cy="1048264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lang="it-IT" sz="1200" dirty="0">
              <a:solidFill>
                <a:schemeClr val="tx1"/>
              </a:solidFill>
            </a:endParaRPr>
          </a:p>
          <a:p>
            <a:pPr lvl="0"/>
            <a:r>
              <a:rPr lang="it-IT" sz="1200" dirty="0">
                <a:solidFill>
                  <a:schemeClr val="bg1"/>
                </a:solidFill>
              </a:rPr>
              <a:t>«Il design non riguarda solo l’aspetto del prodotto, o l’effetto che fa tenerlo in mano. Il design è come funziona» (Steve Jobs)</a:t>
            </a:r>
          </a:p>
          <a:p>
            <a:pPr algn="l"/>
            <a:endParaRPr lang="it-IT" dirty="0">
              <a:solidFill>
                <a:srgbClr val="FFFFFF"/>
              </a:solidFill>
            </a:endParaRPr>
          </a:p>
        </p:txBody>
      </p:sp>
      <p:sp>
        <p:nvSpPr>
          <p:cNvPr id="8" name="Google Shape;50;p11">
            <a:extLst>
              <a:ext uri="{FF2B5EF4-FFF2-40B4-BE49-F238E27FC236}">
                <a16:creationId xmlns:a16="http://schemas.microsoft.com/office/drawing/2014/main" id="{889F7027-0A46-434C-8D25-07DA285CCF34}"/>
              </a:ext>
            </a:extLst>
          </p:cNvPr>
          <p:cNvSpPr txBox="1"/>
          <p:nvPr/>
        </p:nvSpPr>
        <p:spPr>
          <a:xfrm>
            <a:off x="-1" y="4783015"/>
            <a:ext cx="3014505" cy="36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© Marko </a:t>
            </a:r>
            <a:r>
              <a:rPr lang="en" sz="8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Bogdanović</a:t>
            </a:r>
            <a:r>
              <a:rPr lang="en" sz="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, Enrico Gargioni, Pierre </a:t>
            </a:r>
            <a:r>
              <a:rPr lang="en" sz="8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Feniello</a:t>
            </a:r>
            <a:endParaRPr lang="en" sz="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E797D49-D77F-184C-991D-5A675E803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44000" cy="5143500"/>
          </a:xfrm>
          <a:prstGeom prst="rect">
            <a:avLst/>
          </a:prstGeom>
        </p:spPr>
      </p:pic>
      <p:sp>
        <p:nvSpPr>
          <p:cNvPr id="5" name="Google Shape;50;p11">
            <a:extLst>
              <a:ext uri="{FF2B5EF4-FFF2-40B4-BE49-F238E27FC236}">
                <a16:creationId xmlns:a16="http://schemas.microsoft.com/office/drawing/2014/main" id="{7315806F-E345-C54C-B687-72E657838FD2}"/>
              </a:ext>
            </a:extLst>
          </p:cNvPr>
          <p:cNvSpPr txBox="1"/>
          <p:nvPr/>
        </p:nvSpPr>
        <p:spPr>
          <a:xfrm>
            <a:off x="-1" y="4783015"/>
            <a:ext cx="3014505" cy="36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© Marko Bogdanović, Enrico Gargioni, Pierre Feniello</a:t>
            </a:r>
          </a:p>
        </p:txBody>
      </p:sp>
      <p:sp>
        <p:nvSpPr>
          <p:cNvPr id="9" name="Google Shape;59;p12">
            <a:extLst>
              <a:ext uri="{FF2B5EF4-FFF2-40B4-BE49-F238E27FC236}">
                <a16:creationId xmlns:a16="http://schemas.microsoft.com/office/drawing/2014/main" id="{47141114-5199-8649-8358-B457068D033F}"/>
              </a:ext>
            </a:extLst>
          </p:cNvPr>
          <p:cNvSpPr txBox="1"/>
          <p:nvPr/>
        </p:nvSpPr>
        <p:spPr>
          <a:xfrm>
            <a:off x="6861778" y="1543296"/>
            <a:ext cx="2195700" cy="596222"/>
          </a:xfrm>
          <a:prstGeom prst="rect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it-IT" sz="1100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Quella di BRAIN ON PRIVACY che trovi </a:t>
            </a:r>
            <a:r>
              <a:rPr lang="it-IT" sz="1100" u="sng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qui</a:t>
            </a:r>
            <a:r>
              <a:rPr lang="it-IT" sz="1100" u="sng" dirty="0">
                <a:solidFill>
                  <a:schemeClr val="bg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0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800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Google Shape;58;p12">
            <a:extLst>
              <a:ext uri="{FF2B5EF4-FFF2-40B4-BE49-F238E27FC236}">
                <a16:creationId xmlns:a16="http://schemas.microsoft.com/office/drawing/2014/main" id="{D802FB84-24F7-C643-9B70-5304D5E16F39}"/>
              </a:ext>
            </a:extLst>
          </p:cNvPr>
          <p:cNvSpPr txBox="1">
            <a:spLocks/>
          </p:cNvSpPr>
          <p:nvPr/>
        </p:nvSpPr>
        <p:spPr>
          <a:xfrm>
            <a:off x="6861776" y="161074"/>
            <a:ext cx="2195701" cy="1253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1400"/>
              <a:buFont typeface="Montserrat"/>
              <a:buNone/>
              <a:defRPr sz="1400" b="1" i="0" u="none" strike="noStrike" cap="non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br>
              <a:rPr lang="it-IT" dirty="0">
                <a:solidFill>
                  <a:schemeClr val="bg1"/>
                </a:solidFill>
              </a:rPr>
            </a:br>
            <a:br>
              <a:rPr lang="it-IT" dirty="0">
                <a:solidFill>
                  <a:schemeClr val="bg1"/>
                </a:solidFill>
              </a:rPr>
            </a:br>
            <a:r>
              <a:rPr lang="it-IT" dirty="0">
                <a:solidFill>
                  <a:schemeClr val="bg1"/>
                </a:solidFill>
              </a:rPr>
              <a:t>CHE FORMA HA UNA PRIVACY POLICY?</a:t>
            </a:r>
            <a:r>
              <a:rPr lang="it-IT" dirty="0">
                <a:solidFill>
                  <a:srgbClr val="000000"/>
                </a:solidFill>
              </a:rPr>
              <a:t>?</a:t>
            </a:r>
            <a:br>
              <a:rPr lang="it-IT" dirty="0">
                <a:solidFill>
                  <a:schemeClr val="bg1"/>
                </a:solidFill>
              </a:rPr>
            </a:br>
            <a:endParaRPr lang="it-IT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77D268B6-1757-5645-BEC6-328616A6E67C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7" name="Google Shape;187;p28"/>
          <p:cNvSpPr txBox="1">
            <a:spLocks noGrp="1"/>
          </p:cNvSpPr>
          <p:nvPr>
            <p:ph type="ctrTitle" idx="4294967295"/>
          </p:nvPr>
        </p:nvSpPr>
        <p:spPr>
          <a:xfrm>
            <a:off x="1188450" y="1561300"/>
            <a:ext cx="6767100" cy="11595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bg1"/>
                </a:solidFill>
              </a:rPr>
              <a:t>Grazie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5" name="Google Shape;50;p11">
            <a:extLst>
              <a:ext uri="{FF2B5EF4-FFF2-40B4-BE49-F238E27FC236}">
                <a16:creationId xmlns:a16="http://schemas.microsoft.com/office/drawing/2014/main" id="{71FF1568-4DE8-7D48-946C-4F0DE05C7A52}"/>
              </a:ext>
            </a:extLst>
          </p:cNvPr>
          <p:cNvSpPr txBox="1"/>
          <p:nvPr/>
        </p:nvSpPr>
        <p:spPr>
          <a:xfrm>
            <a:off x="-1" y="4783015"/>
            <a:ext cx="3014505" cy="360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© Marko </a:t>
            </a:r>
            <a:r>
              <a:rPr lang="en" sz="8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Bogdanović</a:t>
            </a:r>
            <a:r>
              <a:rPr lang="en" sz="8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, Enrico Gargioni, Pierre </a:t>
            </a:r>
            <a:r>
              <a:rPr lang="en" sz="8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Feniello</a:t>
            </a:r>
            <a:endParaRPr lang="en" sz="8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rtrud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</TotalTime>
  <Words>259</Words>
  <Application>Microsoft Macintosh PowerPoint</Application>
  <PresentationFormat>Presentazione su schermo (16:9)</PresentationFormat>
  <Paragraphs>50</Paragraphs>
  <Slides>6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1" baseType="lpstr">
      <vt:lpstr>Raleway</vt:lpstr>
      <vt:lpstr>Arial</vt:lpstr>
      <vt:lpstr>Vidaloka</vt:lpstr>
      <vt:lpstr>Montserrat</vt:lpstr>
      <vt:lpstr>Gertrude template</vt:lpstr>
      <vt:lpstr>Presentazione standard di PowerPoint</vt:lpstr>
      <vt:lpstr> EXPECTATIONS </vt:lpstr>
      <vt:lpstr>  MORE IS POLICY, LESS IS PRIVACY… </vt:lpstr>
      <vt:lpstr>Presentazione standard di PowerPoint</vt:lpstr>
      <vt:lpstr>Presentazione standard di PowerPoint</vt:lpstr>
      <vt:lpstr>Grazie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IN PROGRESS  HACKtheDOC 2020  Team AW LEGAL </dc:title>
  <cp:lastModifiedBy>FRANCESCO ANTONINO</cp:lastModifiedBy>
  <cp:revision>28</cp:revision>
  <dcterms:modified xsi:type="dcterms:W3CDTF">2020-12-12T14:13:44Z</dcterms:modified>
</cp:coreProperties>
</file>